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22" r:id="rId2"/>
    <p:sldId id="811" r:id="rId3"/>
    <p:sldId id="831" r:id="rId4"/>
    <p:sldId id="846" r:id="rId5"/>
    <p:sldId id="847" r:id="rId6"/>
    <p:sldId id="836" r:id="rId7"/>
    <p:sldId id="823" r:id="rId8"/>
    <p:sldId id="844" r:id="rId9"/>
    <p:sldId id="830" r:id="rId10"/>
    <p:sldId id="843" r:id="rId11"/>
    <p:sldId id="724" r:id="rId12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ma Sultana" initials="NS" lastIdx="2" clrIdx="0">
    <p:extLst>
      <p:ext uri="{19B8F6BF-5375-455C-9EA6-DF929625EA0E}">
        <p15:presenceInfo xmlns:p15="http://schemas.microsoft.com/office/powerpoint/2012/main" userId="Nazma Sul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48" y="0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BFFEC-4A6D-4FD7-B5F8-5CFE803A4B57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48" y="6456398"/>
            <a:ext cx="4303130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D178C-7D26-45BA-BF78-3977C766D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5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5FB9-4991-4007-8A14-69A402664CB5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E9FF-B991-4809-A3F5-03228920B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0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4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166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42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245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210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076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>
          <a:extLst>
            <a:ext uri="{FF2B5EF4-FFF2-40B4-BE49-F238E27FC236}">
              <a16:creationId xmlns:a16="http://schemas.microsoft.com/office/drawing/2014/main" xmlns="" id="{0DDE82F5-26BC-8858-DB82-3947997B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2a666ceb861_0_8806:notes">
            <a:extLst>
              <a:ext uri="{FF2B5EF4-FFF2-40B4-BE49-F238E27FC236}">
                <a16:creationId xmlns:a16="http://schemas.microsoft.com/office/drawing/2014/main" xmlns="" id="{DB445DAB-F3D6-232C-8886-CDE815BD5E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25725" y="501650"/>
            <a:ext cx="4459288" cy="2508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2a666ceb861_0_8806:notes">
            <a:extLst>
              <a:ext uri="{FF2B5EF4-FFF2-40B4-BE49-F238E27FC236}">
                <a16:creationId xmlns:a16="http://schemas.microsoft.com/office/drawing/2014/main" xmlns="" id="{CFEB6743-B1E2-D2C4-0D5D-404245BD30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1240" y="3175963"/>
            <a:ext cx="7769915" cy="3008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28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9DE69-998E-460D-8FCA-8C95EF726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4FC7FB-5FCD-47E0-BB24-233F320AB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403206-23A3-47CE-8FB2-372B7306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27623D-366E-4E47-BC2A-C2F22D92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7BA1D4-8719-426D-B0D9-191B97A0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580" y="5775325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EE296-43B7-4112-9F6D-C90C43FF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0DAF9F9-AE9B-44AC-904B-F847EB040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A04099-B2B5-4C4B-903F-C22BF149A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C68800-8480-4D44-8B73-6D32B849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B55821-D9DA-4389-807D-335CDA4C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BB2B13-9AC8-473D-84B4-6CDFE0B5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EDBD86-D70E-48DF-A516-8CACABDE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4B657C-3CFB-40E7-BF47-D4723F4A8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B75B2-DAC6-4C74-A776-D0347EAB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6FD6B0-542B-4AE9-B891-EC0CA0E5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9C528-26BA-46EF-8D1C-16B25011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4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A4B590-DC45-4B4F-9794-00B166F0B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3074D0E-D03D-4034-92E9-8B3573125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259838-81EE-4A8D-8F90-D5930B6C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FCCAA0-81E6-48EB-B8C9-CA1FFB6D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E67C7B-15CE-4F98-8102-B6842F44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79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DB308-C0F0-483E-A441-7D8F2467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04C2D0-E7CD-4814-8D90-14B10355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76A68-5B0D-4146-B59D-94EA647B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950F10-2702-40CB-99C2-41AB86D5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3DB308-C0F0-483E-A441-7D8F2467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04C2D0-E7CD-4814-8D90-14B103557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76A68-5B0D-4146-B59D-94EA647B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950F10-2702-40CB-99C2-41AB86D5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14CE6B-ABFC-4946-B3A7-E7580F4D9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08791-AA78-4203-9718-D760D339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C95812-FAFA-469D-B526-D7EAE35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B9127-87E2-4642-A958-5B7CAC5A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0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D9A661-9B19-473F-B301-71A16ECA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39FD60-E191-4049-9F38-B7E960626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BBAF48-7FD5-4E72-B019-7D9347CC2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7B8179-7A2E-43B3-A273-5FFDC894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B64C51-2371-412E-B008-9A0F64AB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00BF7B-E5B3-4E5E-BAA5-244CF974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F8453-4FF9-4AA3-B407-D2DF377E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290018-A7BF-48F6-AE6D-6625BFCE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28CA1C-31EB-40C4-961F-8A9CDF13D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827EA9C-C334-4A13-8AC6-4DCA35A89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063CE34-D181-4769-B184-C0D665415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8E27F7-0FEE-4EFF-B799-A39E3DCB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1108E19-383C-45DC-BE9F-5FE14855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9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37FA2-F989-4018-9228-0DDFDA62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970187-141A-4650-8BA7-FD323739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9522E2-64DC-4DCA-AE89-C665952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427FEF-11D2-4B11-B9D3-7363927E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710FCE-4772-4DEE-A5E8-A68D3DCB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324B4CA-E485-4C39-99A3-857EB37C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59315F2-E106-43E0-9023-5CB9EE25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35FDE-55C6-48B8-902D-C52A9AAF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BC7301-EFD9-43E7-8475-3ADC51166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84EE04-1DFF-4F97-BD87-6FD94E0A6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95D74F-8829-4CE2-A135-A2C2159B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0F474A-AB89-41F8-AAE2-A4631FFA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9D3369-06D6-4A7D-8080-965A2D70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670963"/>
            <a:ext cx="2743200" cy="365125"/>
          </a:xfrm>
          <a:prstGeom prst="rect">
            <a:avLst/>
          </a:prstGeom>
        </p:spPr>
        <p:txBody>
          <a:bodyPr/>
          <a:lstStyle/>
          <a:p>
            <a:fld id="{7DD0C2E6-22D4-448D-AEF3-657856C2A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5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B84201-379C-4C33-9B04-7265AA6F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B82114-E99D-43C2-A8DE-10F83078E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8BB823-5CDA-4F03-BAD7-38232989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94F9-AA70-4429-B73E-40E8A7FD8F44}" type="datetimeFigureOut">
              <a:rPr lang="en-US" smtClean="0"/>
              <a:t>12-Jan-25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40FE31-6A58-47D3-96E0-4273EDAE6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176695-16F5-CE2F-C4C2-CE20E5AC9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09" y="1467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1" y="437635"/>
            <a:ext cx="10635914" cy="61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265E36C0-A6F1-4EFB-8708-10D7157CA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6849"/>
            <a:ext cx="12214460" cy="42311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4CB35FE2-0BC1-29D1-05FF-E52F8B39EE62}"/>
              </a:ext>
            </a:extLst>
          </p:cNvPr>
          <p:cNvSpPr txBox="1">
            <a:spLocks/>
          </p:cNvSpPr>
          <p:nvPr/>
        </p:nvSpPr>
        <p:spPr>
          <a:xfrm>
            <a:off x="3724976" y="308010"/>
            <a:ext cx="4600876" cy="1848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00B050"/>
                </a:solidFill>
                <a:latin typeface="Apto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026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74283" y="249614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0" y="75667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" name="Rectangle 27"/>
          <p:cNvSpPr/>
          <p:nvPr/>
        </p:nvSpPr>
        <p:spPr>
          <a:xfrm>
            <a:off x="174283" y="6425394"/>
            <a:ext cx="12336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www.wavefoundationbd.org</a:t>
            </a:r>
          </a:p>
        </p:txBody>
      </p:sp>
      <p:pic>
        <p:nvPicPr>
          <p:cNvPr id="12" name="Picture 11" descr="E:\Lipi\WAVE Foundation -WIN project\New project_WIN\WIN\Public Hearing &amp; Advocacy Dialogue\Public hearing report\Photo\Photo (20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71" y="9624"/>
            <a:ext cx="6531029" cy="684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0" y="33694"/>
            <a:ext cx="5660971" cy="68697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/>
              <a:t>Support for Enhancing Accountability in Water and Sanitation Sector </a:t>
            </a:r>
            <a:br>
              <a:rPr lang="en-US" sz="2800" b="1" dirty="0"/>
            </a:br>
            <a:r>
              <a:rPr lang="en-US" sz="2800" b="1" dirty="0"/>
              <a:t>to address risks of WASH </a:t>
            </a:r>
            <a:r>
              <a:rPr lang="en-US" sz="2800" b="1" dirty="0" smtClean="0"/>
              <a:t>Project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  <a:ea typeface="Calibri" panose="020F0502020204030204" pitchFamily="34" charset="0"/>
              <a:cs typeface="SutonnyOMJ" panose="01010600010101010101" pitchFamily="2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800" b="1" dirty="0" smtClean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has been started since January 2024 with the support of German Based Water Integrity Network (WIN).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rgbClr val="00B050"/>
              </a:solidFill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B050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1600"/>
            <a:ext cx="5660971" cy="58631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endParaRPr lang="en-US" sz="30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243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3;p39">
            <a:extLst>
              <a:ext uri="{FF2B5EF4-FFF2-40B4-BE49-F238E27FC236}">
                <a16:creationId xmlns:a16="http://schemas.microsoft.com/office/drawing/2014/main" xmlns="" id="{D6766C8D-E204-42F5-AC6D-EFA138B08E15}"/>
              </a:ext>
            </a:extLst>
          </p:cNvPr>
          <p:cNvSpPr/>
          <p:nvPr/>
        </p:nvSpPr>
        <p:spPr>
          <a:xfrm rot="5400000">
            <a:off x="5383418" y="-4915973"/>
            <a:ext cx="519113" cy="10609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Outcomes from Lobby &amp; Advocacy-  Initiatives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taken by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RWASA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486" y="1095808"/>
            <a:ext cx="9893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Citizen Charter of </a:t>
            </a:r>
            <a:r>
              <a:rPr lang="en-US" sz="2000" b="1" dirty="0" err="1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Rajshahi</a:t>
            </a:r>
            <a:r>
              <a:rPr lang="en-US" sz="2000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 WASA has been displayed in ward councilor offices</a:t>
            </a:r>
            <a:endParaRPr lang="en-US" sz="2000" b="1" dirty="0">
              <a:solidFill>
                <a:schemeClr val="dk1"/>
              </a:solidFill>
              <a:latin typeface="Albert Sans"/>
              <a:ea typeface="Albert Sans"/>
              <a:cs typeface="Albert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487" y="1838189"/>
            <a:ext cx="868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SMS</a:t>
            </a:r>
            <a:r>
              <a:rPr lang="en-US" sz="20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 notifications have been sent for water bill payments</a:t>
            </a:r>
          </a:p>
        </p:txBody>
      </p:sp>
      <p:sp>
        <p:nvSpPr>
          <p:cNvPr id="12" name="TextBox 75"/>
          <p:cNvSpPr txBox="1"/>
          <p:nvPr/>
        </p:nvSpPr>
        <p:spPr>
          <a:xfrm>
            <a:off x="2071953" y="2497529"/>
            <a:ext cx="980139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C</a:t>
            </a:r>
            <a:r>
              <a:rPr lang="en-US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omplaints </a:t>
            </a:r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box and Citizen Charter have been placed in front of the main gate </a:t>
            </a:r>
            <a:r>
              <a:rPr lang="en-US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of RWASA </a:t>
            </a:r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buildi</a:t>
            </a:r>
            <a:r>
              <a:rPr lang="en-US" sz="16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ng</a:t>
            </a:r>
          </a:p>
        </p:txBody>
      </p:sp>
      <p:sp>
        <p:nvSpPr>
          <p:cNvPr id="13" name="TextBox 73"/>
          <p:cNvSpPr txBox="1"/>
          <p:nvPr/>
        </p:nvSpPr>
        <p:spPr>
          <a:xfrm>
            <a:off x="2065724" y="3279577"/>
            <a:ext cx="955201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Collection of mobile </a:t>
            </a:r>
            <a:r>
              <a:rPr lang="en-US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numbers </a:t>
            </a:r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from customers without registered contact details is ongoing</a:t>
            </a:r>
          </a:p>
        </p:txBody>
      </p:sp>
      <p:sp>
        <p:nvSpPr>
          <p:cNvPr id="16" name="TextBox 77"/>
          <p:cNvSpPr txBox="1"/>
          <p:nvPr/>
        </p:nvSpPr>
        <p:spPr>
          <a:xfrm>
            <a:off x="2071954" y="4080576"/>
            <a:ext cx="887579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To ensure timely delivery of water bills to customers, long-term vendors will be appointed.</a:t>
            </a:r>
          </a:p>
        </p:txBody>
      </p:sp>
      <p:sp>
        <p:nvSpPr>
          <p:cNvPr id="17" name="TextBox 78"/>
          <p:cNvSpPr txBox="1"/>
          <p:nvPr/>
        </p:nvSpPr>
        <p:spPr>
          <a:xfrm>
            <a:off x="2031787" y="4789474"/>
            <a:ext cx="905324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During floods, information about water purification processes has been disseminated through </a:t>
            </a:r>
            <a:r>
              <a:rPr lang="en-US" sz="1600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WASA </a:t>
            </a:r>
            <a:r>
              <a:rPr lang="en-US" sz="16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website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025718" y="5447948"/>
            <a:ext cx="9801393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Public hearings are conducted with the </a:t>
            </a:r>
            <a:r>
              <a:rPr lang="en-US" sz="1600" b="1" dirty="0" smtClean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People’s participation with </a:t>
            </a:r>
            <a:r>
              <a:rPr lang="en-US" sz="1600" b="1" dirty="0">
                <a:solidFill>
                  <a:schemeClr val="dk1"/>
                </a:solidFill>
                <a:latin typeface="Albert Sans"/>
                <a:ea typeface="Albert Sans"/>
                <a:cs typeface="Albert Sans"/>
              </a:rPr>
              <a:t>professional groups </a:t>
            </a:r>
          </a:p>
        </p:txBody>
      </p:sp>
      <p:sp>
        <p:nvSpPr>
          <p:cNvPr id="19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17694" y="5397247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</a:p>
        </p:txBody>
      </p:sp>
      <p:sp>
        <p:nvSpPr>
          <p:cNvPr id="20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25849" y="1927221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1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17694" y="2552521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2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783040" y="3162989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3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783040" y="3856624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lang="en-US"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783040" y="4615664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25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49067" y="1170754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lang="en-US"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978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54145F-167E-4C52-87ED-AFA589CE6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502" y="415998"/>
            <a:ext cx="5929160" cy="3028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422D1D2-7F63-4421-9278-41B8166A5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" y="154981"/>
            <a:ext cx="5743844" cy="31425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D32BEE-FA76-4130-B542-BC878452FF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3368852"/>
            <a:ext cx="5743844" cy="3366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52827F-2ACC-4B3A-BAC4-A05859D9FBA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34502" y="3444747"/>
            <a:ext cx="5837523" cy="3371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22D1D2-7F63-4421-9278-41B8166A5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" y="144706"/>
            <a:ext cx="5743844" cy="3142531"/>
          </a:xfrm>
          <a:prstGeom prst="rect">
            <a:avLst/>
          </a:prstGeom>
        </p:spPr>
      </p:pic>
      <p:sp>
        <p:nvSpPr>
          <p:cNvPr id="8" name="Google Shape;323;p39">
            <a:extLst>
              <a:ext uri="{FF2B5EF4-FFF2-40B4-BE49-F238E27FC236}">
                <a16:creationId xmlns:a16="http://schemas.microsoft.com/office/drawing/2014/main" xmlns="" id="{D6766C8D-E204-42F5-AC6D-EFA138B08E15}"/>
              </a:ext>
            </a:extLst>
          </p:cNvPr>
          <p:cNvSpPr/>
          <p:nvPr/>
        </p:nvSpPr>
        <p:spPr>
          <a:xfrm rot="5400000">
            <a:off x="5045216" y="-5055490"/>
            <a:ext cx="519113" cy="10609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Outcomes from Lobby &amp; Advocacy-  Initiatives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taken by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RWASA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  <p:extLst>
      <p:ext uri="{BB962C8B-B14F-4D97-AF65-F5344CB8AC3E}">
        <p14:creationId xmlns:p14="http://schemas.microsoft.com/office/powerpoint/2010/main" val="21692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3;p39">
            <a:extLst>
              <a:ext uri="{FF2B5EF4-FFF2-40B4-BE49-F238E27FC236}">
                <a16:creationId xmlns:a16="http://schemas.microsoft.com/office/drawing/2014/main" xmlns="" id="{D6766C8D-E204-42F5-AC6D-EFA138B08E15}"/>
              </a:ext>
            </a:extLst>
          </p:cNvPr>
          <p:cNvSpPr/>
          <p:nvPr/>
        </p:nvSpPr>
        <p:spPr>
          <a:xfrm rot="5400000">
            <a:off x="5383418" y="-4915973"/>
            <a:ext cx="519113" cy="10609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Outcomes from Lobby &amp; Advocacy-Initiatives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taken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by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K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WASA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486" y="1095808"/>
            <a:ext cx="7616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Meeting with NGO &amp; </a:t>
            </a:r>
            <a:r>
              <a:rPr lang="en-US" sz="2800" b="1" dirty="0" smtClean="0"/>
              <a:t>other related representative </a:t>
            </a:r>
            <a:r>
              <a:rPr lang="en-US" sz="2800" b="1" dirty="0"/>
              <a:t>at KC</a:t>
            </a:r>
            <a:r>
              <a:rPr lang="en-US" sz="2800" dirty="0"/>
              <a:t>C</a:t>
            </a:r>
            <a:endParaRPr lang="en-US" sz="2800" dirty="0">
              <a:solidFill>
                <a:schemeClr val="dk1"/>
              </a:solidFill>
              <a:latin typeface="Albert Sans"/>
              <a:ea typeface="Albert Sans"/>
              <a:cs typeface="Albert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487" y="1838189"/>
            <a:ext cx="9167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Display citizen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harter at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ouncilor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ffice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KCC</a:t>
            </a:r>
            <a:endParaRPr lang="en-US" sz="2800" b="1" dirty="0">
              <a:solidFill>
                <a:schemeClr val="dk1"/>
              </a:solidFill>
              <a:latin typeface="Albert Sans"/>
              <a:ea typeface="Albert Sans"/>
              <a:cs typeface="Albert Sans"/>
            </a:endParaRPr>
          </a:p>
        </p:txBody>
      </p:sp>
      <p:sp>
        <p:nvSpPr>
          <p:cNvPr id="12" name="TextBox 75"/>
          <p:cNvSpPr txBox="1"/>
          <p:nvPr/>
        </p:nvSpPr>
        <p:spPr>
          <a:xfrm>
            <a:off x="2037298" y="2496123"/>
            <a:ext cx="849016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/>
              <a:t>Citizen Charter &amp; information </a:t>
            </a:r>
            <a:r>
              <a:rPr lang="en-US" sz="2800" b="1" dirty="0" smtClean="0"/>
              <a:t>digital </a:t>
            </a:r>
            <a:r>
              <a:rPr lang="en-US" sz="2800" b="1" dirty="0"/>
              <a:t>screen </a:t>
            </a:r>
            <a:r>
              <a:rPr lang="en-US" sz="2800" b="1" dirty="0" smtClean="0"/>
              <a:t>at </a:t>
            </a:r>
            <a:r>
              <a:rPr lang="en-US" sz="2800" b="1" dirty="0"/>
              <a:t>Khulna WASA </a:t>
            </a:r>
            <a:r>
              <a:rPr lang="en-US" sz="2800" b="1" dirty="0" smtClean="0"/>
              <a:t>offices</a:t>
            </a:r>
          </a:p>
          <a:p>
            <a:endParaRPr lang="en-US" sz="2400" dirty="0">
              <a:solidFill>
                <a:schemeClr val="dk1"/>
              </a:solidFill>
              <a:latin typeface="Albert Sans"/>
              <a:ea typeface="Albert Sans"/>
              <a:cs typeface="Albert Sans"/>
            </a:endParaRPr>
          </a:p>
        </p:txBody>
      </p:sp>
      <p:sp>
        <p:nvSpPr>
          <p:cNvPr id="13" name="TextBox 73"/>
          <p:cNvSpPr txBox="1"/>
          <p:nvPr/>
        </p:nvSpPr>
        <p:spPr>
          <a:xfrm>
            <a:off x="2037298" y="3373286"/>
            <a:ext cx="813028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Weekly 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ublic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earing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otice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distribution with water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bills</a:t>
            </a:r>
            <a:endParaRPr lang="en-US" sz="2000" b="1" dirty="0">
              <a:solidFill>
                <a:schemeClr val="dk1"/>
              </a:solidFill>
              <a:latin typeface="Albert Sans"/>
              <a:ea typeface="Albert Sans"/>
              <a:cs typeface="Albert Sans"/>
            </a:endParaRPr>
          </a:p>
        </p:txBody>
      </p:sp>
      <p:sp>
        <p:nvSpPr>
          <p:cNvPr id="16" name="TextBox 77"/>
          <p:cNvSpPr txBox="1"/>
          <p:nvPr/>
        </p:nvSpPr>
        <p:spPr>
          <a:xfrm>
            <a:off x="2037298" y="4388948"/>
            <a:ext cx="498639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Complain 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ox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at KWASA</a:t>
            </a:r>
          </a:p>
        </p:txBody>
      </p:sp>
      <p:sp>
        <p:nvSpPr>
          <p:cNvPr id="20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25849" y="1927221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  <p:sp>
        <p:nvSpPr>
          <p:cNvPr id="21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17694" y="2623429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sp>
        <p:nvSpPr>
          <p:cNvPr id="22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783040" y="3456267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  <p:sp>
        <p:nvSpPr>
          <p:cNvPr id="23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17694" y="4456686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lang="en-US"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Google Shape;500;p52">
            <a:extLst>
              <a:ext uri="{FF2B5EF4-FFF2-40B4-BE49-F238E27FC236}">
                <a16:creationId xmlns="" xmlns:a16="http://schemas.microsoft.com/office/drawing/2014/main" id="{A63F4EED-C74F-0393-B429-DB0AFA1EF7D4}"/>
              </a:ext>
            </a:extLst>
          </p:cNvPr>
          <p:cNvSpPr/>
          <p:nvPr/>
        </p:nvSpPr>
        <p:spPr>
          <a:xfrm>
            <a:off x="849067" y="1170754"/>
            <a:ext cx="929030" cy="347621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lang="en-US" sz="2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368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web foundation\WhatsApp Image 2024-12-08 at 17.20.06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29" y="3392259"/>
            <a:ext cx="4618415" cy="27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web foundation\WhatsApp Image 2024-12-08 at 22.11.2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90" y="613774"/>
            <a:ext cx="4607954" cy="259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943" y="3609196"/>
            <a:ext cx="4662390" cy="2503505"/>
          </a:xfrm>
          <a:prstGeom prst="rect">
            <a:avLst/>
          </a:prstGeom>
        </p:spPr>
      </p:pic>
      <p:pic>
        <p:nvPicPr>
          <p:cNvPr id="9" name="Picture 4" descr="E:\web foundation\WhatsApp Image 2024-12-08 at 15.03.59 (1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5176" y="-278898"/>
            <a:ext cx="2679924" cy="46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23;p39">
            <a:extLst>
              <a:ext uri="{FF2B5EF4-FFF2-40B4-BE49-F238E27FC236}">
                <a16:creationId xmlns:a16="http://schemas.microsoft.com/office/drawing/2014/main" xmlns="" id="{D6766C8D-E204-42F5-AC6D-EFA138B08E15}"/>
              </a:ext>
            </a:extLst>
          </p:cNvPr>
          <p:cNvSpPr/>
          <p:nvPr/>
        </p:nvSpPr>
        <p:spPr>
          <a:xfrm rot="5400000">
            <a:off x="5045216" y="-5055490"/>
            <a:ext cx="519113" cy="106095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vert="vert270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Outcomes from Lobby &amp; Advocacy- Initiatives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taken by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 Sans"/>
                <a:ea typeface="Albert Sans"/>
                <a:cs typeface="Albert Sans"/>
                <a:sym typeface="Albert Sans"/>
              </a:rPr>
              <a:t>RWASA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  <p:extLst>
      <p:ext uri="{BB962C8B-B14F-4D97-AF65-F5344CB8AC3E}">
        <p14:creationId xmlns:p14="http://schemas.microsoft.com/office/powerpoint/2010/main" val="1570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8655" y="3218338"/>
            <a:ext cx="2722094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1" spc="33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Major </a:t>
            </a:r>
          </a:p>
          <a:p>
            <a:pPr>
              <a:lnSpc>
                <a:spcPts val="4320"/>
              </a:lnSpc>
            </a:pPr>
            <a:r>
              <a:rPr lang="en-US" sz="3600" b="1" spc="33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Components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80182"/>
            <a:ext cx="12192000" cy="177817"/>
            <a:chOff x="0" y="0"/>
            <a:chExt cx="24384000" cy="3556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355600"/>
            </a:xfrm>
            <a:custGeom>
              <a:avLst/>
              <a:gdLst/>
              <a:ahLst/>
              <a:cxnLst/>
              <a:rect l="l" t="t" r="r" b="b"/>
              <a:pathLst>
                <a:path w="24384000" h="355600">
                  <a:moveTo>
                    <a:pt x="0" y="0"/>
                  </a:moveTo>
                  <a:lnTo>
                    <a:pt x="24384000" y="0"/>
                  </a:lnTo>
                  <a:lnTo>
                    <a:pt x="24384000" y="35560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4C9A5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594319" y="-79851"/>
            <a:ext cx="1822476" cy="1934571"/>
            <a:chOff x="0" y="0"/>
            <a:chExt cx="3035634" cy="3035634"/>
          </a:xfrm>
        </p:grpSpPr>
        <p:sp>
          <p:nvSpPr>
            <p:cNvPr id="9" name="Freeform 9"/>
            <p:cNvSpPr/>
            <p:nvPr/>
          </p:nvSpPr>
          <p:spPr>
            <a:xfrm>
              <a:off x="76200" y="76200"/>
              <a:ext cx="2883281" cy="2883281"/>
            </a:xfrm>
            <a:custGeom>
              <a:avLst/>
              <a:gdLst/>
              <a:ahLst/>
              <a:cxnLst/>
              <a:rect l="l" t="t" r="r" b="b"/>
              <a:pathLst>
                <a:path w="2883281" h="2883281">
                  <a:moveTo>
                    <a:pt x="0" y="1441577"/>
                  </a:moveTo>
                  <a:cubicBezTo>
                    <a:pt x="0" y="645414"/>
                    <a:pt x="645414" y="0"/>
                    <a:pt x="1441577" y="0"/>
                  </a:cubicBezTo>
                  <a:cubicBezTo>
                    <a:pt x="2237740" y="0"/>
                    <a:pt x="2883281" y="645414"/>
                    <a:pt x="2883281" y="1441577"/>
                  </a:cubicBezTo>
                  <a:cubicBezTo>
                    <a:pt x="2883281" y="2237740"/>
                    <a:pt x="2237740" y="2883281"/>
                    <a:pt x="1441577" y="2883281"/>
                  </a:cubicBezTo>
                  <a:cubicBezTo>
                    <a:pt x="645414" y="2883281"/>
                    <a:pt x="0" y="2237740"/>
                    <a:pt x="0" y="1441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035554" cy="3035681"/>
            </a:xfrm>
            <a:custGeom>
              <a:avLst/>
              <a:gdLst/>
              <a:ahLst/>
              <a:cxnLst/>
              <a:rect l="l" t="t" r="r" b="b"/>
              <a:pathLst>
                <a:path w="3035554" h="3035681">
                  <a:moveTo>
                    <a:pt x="0" y="1517777"/>
                  </a:moveTo>
                  <a:cubicBezTo>
                    <a:pt x="0" y="679577"/>
                    <a:pt x="679577" y="0"/>
                    <a:pt x="1517777" y="0"/>
                  </a:cubicBezTo>
                  <a:lnTo>
                    <a:pt x="1517777" y="76200"/>
                  </a:lnTo>
                  <a:lnTo>
                    <a:pt x="1517777" y="0"/>
                  </a:lnTo>
                  <a:cubicBezTo>
                    <a:pt x="2356104" y="0"/>
                    <a:pt x="3035554" y="679577"/>
                    <a:pt x="3035554" y="1517777"/>
                  </a:cubicBezTo>
                  <a:lnTo>
                    <a:pt x="2959354" y="1517777"/>
                  </a:lnTo>
                  <a:lnTo>
                    <a:pt x="3035554" y="1517777"/>
                  </a:lnTo>
                  <a:cubicBezTo>
                    <a:pt x="3035554" y="2356104"/>
                    <a:pt x="2355977" y="3035554"/>
                    <a:pt x="1517777" y="3035554"/>
                  </a:cubicBezTo>
                  <a:lnTo>
                    <a:pt x="1517777" y="2959354"/>
                  </a:lnTo>
                  <a:lnTo>
                    <a:pt x="1517777" y="3035554"/>
                  </a:lnTo>
                  <a:cubicBezTo>
                    <a:pt x="679577" y="3035681"/>
                    <a:pt x="0" y="2356104"/>
                    <a:pt x="0" y="1517777"/>
                  </a:cubicBezTo>
                  <a:lnTo>
                    <a:pt x="76200" y="1517777"/>
                  </a:lnTo>
                  <a:lnTo>
                    <a:pt x="152400" y="1517777"/>
                  </a:lnTo>
                  <a:lnTo>
                    <a:pt x="76200" y="1517777"/>
                  </a:lnTo>
                  <a:lnTo>
                    <a:pt x="0" y="1517777"/>
                  </a:lnTo>
                  <a:moveTo>
                    <a:pt x="152400" y="1517777"/>
                  </a:moveTo>
                  <a:cubicBezTo>
                    <a:pt x="152400" y="1559814"/>
                    <a:pt x="118237" y="1593977"/>
                    <a:pt x="76200" y="1593977"/>
                  </a:cubicBezTo>
                  <a:cubicBezTo>
                    <a:pt x="34163" y="1593977"/>
                    <a:pt x="0" y="1559814"/>
                    <a:pt x="0" y="1517777"/>
                  </a:cubicBezTo>
                  <a:cubicBezTo>
                    <a:pt x="0" y="1475740"/>
                    <a:pt x="34163" y="1441577"/>
                    <a:pt x="76200" y="1441577"/>
                  </a:cubicBezTo>
                  <a:cubicBezTo>
                    <a:pt x="118237" y="1441577"/>
                    <a:pt x="152400" y="1475740"/>
                    <a:pt x="152400" y="1517777"/>
                  </a:cubicBezTo>
                  <a:cubicBezTo>
                    <a:pt x="152400" y="2271903"/>
                    <a:pt x="763778" y="2883154"/>
                    <a:pt x="1517777" y="2883154"/>
                  </a:cubicBezTo>
                  <a:cubicBezTo>
                    <a:pt x="2271776" y="2883154"/>
                    <a:pt x="2883154" y="2271776"/>
                    <a:pt x="2883154" y="1517777"/>
                  </a:cubicBezTo>
                  <a:cubicBezTo>
                    <a:pt x="2883154" y="763778"/>
                    <a:pt x="2271903" y="152400"/>
                    <a:pt x="1517777" y="152400"/>
                  </a:cubicBezTo>
                  <a:lnTo>
                    <a:pt x="1517777" y="76200"/>
                  </a:lnTo>
                  <a:lnTo>
                    <a:pt x="1517777" y="152400"/>
                  </a:lnTo>
                  <a:cubicBezTo>
                    <a:pt x="763778" y="152400"/>
                    <a:pt x="152400" y="763778"/>
                    <a:pt x="152400" y="1517777"/>
                  </a:cubicBezTo>
                  <a:close/>
                </a:path>
              </a:pathLst>
            </a:custGeom>
            <a:solidFill>
              <a:srgbClr val="0C7A3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648916" y="3138476"/>
            <a:ext cx="1969458" cy="1859838"/>
            <a:chOff x="0" y="0"/>
            <a:chExt cx="3035634" cy="3035634"/>
          </a:xfrm>
        </p:grpSpPr>
        <p:sp>
          <p:nvSpPr>
            <p:cNvPr id="12" name="Freeform 12"/>
            <p:cNvSpPr/>
            <p:nvPr/>
          </p:nvSpPr>
          <p:spPr>
            <a:xfrm>
              <a:off x="76200" y="76200"/>
              <a:ext cx="2883281" cy="2883281"/>
            </a:xfrm>
            <a:custGeom>
              <a:avLst/>
              <a:gdLst/>
              <a:ahLst/>
              <a:cxnLst/>
              <a:rect l="l" t="t" r="r" b="b"/>
              <a:pathLst>
                <a:path w="2883281" h="2883281">
                  <a:moveTo>
                    <a:pt x="0" y="1441577"/>
                  </a:moveTo>
                  <a:cubicBezTo>
                    <a:pt x="0" y="645414"/>
                    <a:pt x="645414" y="0"/>
                    <a:pt x="1441577" y="0"/>
                  </a:cubicBezTo>
                  <a:cubicBezTo>
                    <a:pt x="2237740" y="0"/>
                    <a:pt x="2883281" y="645414"/>
                    <a:pt x="2883281" y="1441577"/>
                  </a:cubicBezTo>
                  <a:cubicBezTo>
                    <a:pt x="2883281" y="2237740"/>
                    <a:pt x="2237740" y="2883281"/>
                    <a:pt x="1441577" y="2883281"/>
                  </a:cubicBezTo>
                  <a:cubicBezTo>
                    <a:pt x="645414" y="2883281"/>
                    <a:pt x="0" y="2237740"/>
                    <a:pt x="0" y="1441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035554" cy="3035681"/>
            </a:xfrm>
            <a:custGeom>
              <a:avLst/>
              <a:gdLst/>
              <a:ahLst/>
              <a:cxnLst/>
              <a:rect l="l" t="t" r="r" b="b"/>
              <a:pathLst>
                <a:path w="3035554" h="3035681">
                  <a:moveTo>
                    <a:pt x="0" y="1517777"/>
                  </a:moveTo>
                  <a:cubicBezTo>
                    <a:pt x="0" y="679577"/>
                    <a:pt x="679577" y="0"/>
                    <a:pt x="1517777" y="0"/>
                  </a:cubicBezTo>
                  <a:lnTo>
                    <a:pt x="1517777" y="76200"/>
                  </a:lnTo>
                  <a:lnTo>
                    <a:pt x="1517777" y="0"/>
                  </a:lnTo>
                  <a:cubicBezTo>
                    <a:pt x="2356104" y="0"/>
                    <a:pt x="3035554" y="679577"/>
                    <a:pt x="3035554" y="1517777"/>
                  </a:cubicBezTo>
                  <a:lnTo>
                    <a:pt x="2959354" y="1517777"/>
                  </a:lnTo>
                  <a:lnTo>
                    <a:pt x="3035554" y="1517777"/>
                  </a:lnTo>
                  <a:cubicBezTo>
                    <a:pt x="3035554" y="2356104"/>
                    <a:pt x="2355977" y="3035554"/>
                    <a:pt x="1517777" y="3035554"/>
                  </a:cubicBezTo>
                  <a:lnTo>
                    <a:pt x="1517777" y="2959354"/>
                  </a:lnTo>
                  <a:lnTo>
                    <a:pt x="1517777" y="3035554"/>
                  </a:lnTo>
                  <a:cubicBezTo>
                    <a:pt x="679577" y="3035681"/>
                    <a:pt x="0" y="2356104"/>
                    <a:pt x="0" y="1517777"/>
                  </a:cubicBezTo>
                  <a:lnTo>
                    <a:pt x="76200" y="1517777"/>
                  </a:lnTo>
                  <a:lnTo>
                    <a:pt x="152400" y="1517777"/>
                  </a:lnTo>
                  <a:lnTo>
                    <a:pt x="76200" y="1517777"/>
                  </a:lnTo>
                  <a:lnTo>
                    <a:pt x="0" y="1517777"/>
                  </a:lnTo>
                  <a:moveTo>
                    <a:pt x="152400" y="1517777"/>
                  </a:moveTo>
                  <a:cubicBezTo>
                    <a:pt x="152400" y="1559814"/>
                    <a:pt x="118237" y="1593977"/>
                    <a:pt x="76200" y="1593977"/>
                  </a:cubicBezTo>
                  <a:cubicBezTo>
                    <a:pt x="34163" y="1593977"/>
                    <a:pt x="0" y="1559814"/>
                    <a:pt x="0" y="1517777"/>
                  </a:cubicBezTo>
                  <a:cubicBezTo>
                    <a:pt x="0" y="1475740"/>
                    <a:pt x="34163" y="1441577"/>
                    <a:pt x="76200" y="1441577"/>
                  </a:cubicBezTo>
                  <a:cubicBezTo>
                    <a:pt x="118237" y="1441577"/>
                    <a:pt x="152400" y="1475740"/>
                    <a:pt x="152400" y="1517777"/>
                  </a:cubicBezTo>
                  <a:cubicBezTo>
                    <a:pt x="152400" y="2271903"/>
                    <a:pt x="763778" y="2883154"/>
                    <a:pt x="1517777" y="2883154"/>
                  </a:cubicBezTo>
                  <a:cubicBezTo>
                    <a:pt x="2271776" y="2883154"/>
                    <a:pt x="2883154" y="2271776"/>
                    <a:pt x="2883154" y="1517777"/>
                  </a:cubicBezTo>
                  <a:cubicBezTo>
                    <a:pt x="2883154" y="763778"/>
                    <a:pt x="2271903" y="152400"/>
                    <a:pt x="1517777" y="152400"/>
                  </a:cubicBezTo>
                  <a:lnTo>
                    <a:pt x="1517777" y="76200"/>
                  </a:lnTo>
                  <a:lnTo>
                    <a:pt x="1517777" y="152400"/>
                  </a:lnTo>
                  <a:cubicBezTo>
                    <a:pt x="763778" y="152400"/>
                    <a:pt x="152400" y="763778"/>
                    <a:pt x="152400" y="1517777"/>
                  </a:cubicBezTo>
                  <a:close/>
                </a:path>
              </a:pathLst>
            </a:custGeom>
            <a:solidFill>
              <a:srgbClr val="0C7A3E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633619" y="160902"/>
            <a:ext cx="692719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/>
              <a:t>Robust Campaigns and Community-Based Awareness </a:t>
            </a:r>
            <a:r>
              <a:rPr lang="en-US" sz="2800" b="1" dirty="0" smtClean="0"/>
              <a:t>Programs</a:t>
            </a:r>
            <a:r>
              <a:rPr lang="en-US" sz="2800" b="1" spc="33" dirty="0" smtClean="0">
                <a:solidFill>
                  <a:srgbClr val="00A84C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 </a:t>
            </a:r>
            <a:endParaRPr lang="en-US" sz="2800" b="1" spc="33" dirty="0">
              <a:solidFill>
                <a:srgbClr val="00A84C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11869" y="3415247"/>
            <a:ext cx="608286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>
                <a:sym typeface="Arial"/>
              </a:rPr>
              <a:t>Regularizing Citizen Consultations and Demand </a:t>
            </a:r>
            <a:r>
              <a:rPr lang="en-US" sz="2800" b="1" dirty="0" smtClean="0">
                <a:sym typeface="Arial"/>
              </a:rPr>
              <a:t>Driven </a:t>
            </a:r>
            <a:r>
              <a:rPr lang="en-US" sz="2800" b="1" dirty="0">
                <a:sym typeface="Arial"/>
              </a:rPr>
              <a:t>Activities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40777" y="1767768"/>
            <a:ext cx="648320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b="1" dirty="0"/>
              <a:t>Increasing Coordination </a:t>
            </a:r>
            <a:r>
              <a:rPr lang="en-US" sz="2800" b="1" dirty="0" smtClean="0"/>
              <a:t>with WASH and other service Providing Authority</a:t>
            </a:r>
            <a:endParaRPr lang="en-US" sz="2800" b="1" dirty="0">
              <a:sym typeface="Arial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3505571" y="1483241"/>
            <a:ext cx="1872211" cy="1768910"/>
            <a:chOff x="0" y="0"/>
            <a:chExt cx="3035634" cy="3035634"/>
          </a:xfrm>
        </p:grpSpPr>
        <p:sp>
          <p:nvSpPr>
            <p:cNvPr id="20" name="Freeform 20"/>
            <p:cNvSpPr/>
            <p:nvPr/>
          </p:nvSpPr>
          <p:spPr>
            <a:xfrm>
              <a:off x="76200" y="76200"/>
              <a:ext cx="2883281" cy="2883281"/>
            </a:xfrm>
            <a:custGeom>
              <a:avLst/>
              <a:gdLst/>
              <a:ahLst/>
              <a:cxnLst/>
              <a:rect l="l" t="t" r="r" b="b"/>
              <a:pathLst>
                <a:path w="2883281" h="2883281">
                  <a:moveTo>
                    <a:pt x="0" y="1441577"/>
                  </a:moveTo>
                  <a:cubicBezTo>
                    <a:pt x="0" y="645414"/>
                    <a:pt x="645414" y="0"/>
                    <a:pt x="1441577" y="0"/>
                  </a:cubicBezTo>
                  <a:cubicBezTo>
                    <a:pt x="2237740" y="0"/>
                    <a:pt x="2883281" y="645414"/>
                    <a:pt x="2883281" y="1441577"/>
                  </a:cubicBezTo>
                  <a:cubicBezTo>
                    <a:pt x="2883281" y="2237740"/>
                    <a:pt x="2237740" y="2883281"/>
                    <a:pt x="1441577" y="2883281"/>
                  </a:cubicBezTo>
                  <a:cubicBezTo>
                    <a:pt x="645414" y="2883281"/>
                    <a:pt x="0" y="2237740"/>
                    <a:pt x="0" y="1441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3035554" cy="3035681"/>
            </a:xfrm>
            <a:custGeom>
              <a:avLst/>
              <a:gdLst/>
              <a:ahLst/>
              <a:cxnLst/>
              <a:rect l="l" t="t" r="r" b="b"/>
              <a:pathLst>
                <a:path w="3035554" h="3035681">
                  <a:moveTo>
                    <a:pt x="0" y="1517777"/>
                  </a:moveTo>
                  <a:cubicBezTo>
                    <a:pt x="0" y="679577"/>
                    <a:pt x="679577" y="0"/>
                    <a:pt x="1517777" y="0"/>
                  </a:cubicBezTo>
                  <a:lnTo>
                    <a:pt x="1517777" y="76200"/>
                  </a:lnTo>
                  <a:lnTo>
                    <a:pt x="1517777" y="0"/>
                  </a:lnTo>
                  <a:cubicBezTo>
                    <a:pt x="2356104" y="0"/>
                    <a:pt x="3035554" y="679577"/>
                    <a:pt x="3035554" y="1517777"/>
                  </a:cubicBezTo>
                  <a:lnTo>
                    <a:pt x="2959354" y="1517777"/>
                  </a:lnTo>
                  <a:lnTo>
                    <a:pt x="3035554" y="1517777"/>
                  </a:lnTo>
                  <a:cubicBezTo>
                    <a:pt x="3035554" y="2356104"/>
                    <a:pt x="2355977" y="3035554"/>
                    <a:pt x="1517777" y="3035554"/>
                  </a:cubicBezTo>
                  <a:lnTo>
                    <a:pt x="1517777" y="2959354"/>
                  </a:lnTo>
                  <a:lnTo>
                    <a:pt x="1517777" y="3035554"/>
                  </a:lnTo>
                  <a:cubicBezTo>
                    <a:pt x="679577" y="3035681"/>
                    <a:pt x="0" y="2356104"/>
                    <a:pt x="0" y="1517777"/>
                  </a:cubicBezTo>
                  <a:lnTo>
                    <a:pt x="76200" y="1517777"/>
                  </a:lnTo>
                  <a:lnTo>
                    <a:pt x="152400" y="1517777"/>
                  </a:lnTo>
                  <a:lnTo>
                    <a:pt x="76200" y="1517777"/>
                  </a:lnTo>
                  <a:lnTo>
                    <a:pt x="0" y="1517777"/>
                  </a:lnTo>
                  <a:moveTo>
                    <a:pt x="152400" y="1517777"/>
                  </a:moveTo>
                  <a:cubicBezTo>
                    <a:pt x="152400" y="1559814"/>
                    <a:pt x="118237" y="1593977"/>
                    <a:pt x="76200" y="1593977"/>
                  </a:cubicBezTo>
                  <a:cubicBezTo>
                    <a:pt x="34163" y="1593977"/>
                    <a:pt x="0" y="1559814"/>
                    <a:pt x="0" y="1517777"/>
                  </a:cubicBezTo>
                  <a:cubicBezTo>
                    <a:pt x="0" y="1475740"/>
                    <a:pt x="34163" y="1441577"/>
                    <a:pt x="76200" y="1441577"/>
                  </a:cubicBezTo>
                  <a:cubicBezTo>
                    <a:pt x="118237" y="1441577"/>
                    <a:pt x="152400" y="1475740"/>
                    <a:pt x="152400" y="1517777"/>
                  </a:cubicBezTo>
                  <a:cubicBezTo>
                    <a:pt x="152400" y="2271903"/>
                    <a:pt x="763778" y="2883154"/>
                    <a:pt x="1517777" y="2883154"/>
                  </a:cubicBezTo>
                  <a:cubicBezTo>
                    <a:pt x="2271776" y="2883154"/>
                    <a:pt x="2883154" y="2271776"/>
                    <a:pt x="2883154" y="1517777"/>
                  </a:cubicBezTo>
                  <a:cubicBezTo>
                    <a:pt x="2883154" y="763778"/>
                    <a:pt x="2271903" y="152400"/>
                    <a:pt x="1517777" y="152400"/>
                  </a:cubicBezTo>
                  <a:lnTo>
                    <a:pt x="1517777" y="76200"/>
                  </a:lnTo>
                  <a:lnTo>
                    <a:pt x="1517777" y="152400"/>
                  </a:lnTo>
                  <a:cubicBezTo>
                    <a:pt x="763778" y="152400"/>
                    <a:pt x="152400" y="763778"/>
                    <a:pt x="152400" y="1517777"/>
                  </a:cubicBezTo>
                  <a:close/>
                </a:path>
              </a:pathLst>
            </a:custGeom>
            <a:solidFill>
              <a:srgbClr val="0C7A3E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3889490" y="1572420"/>
            <a:ext cx="1271386" cy="1311589"/>
          </a:xfrm>
          <a:custGeom>
            <a:avLst/>
            <a:gdLst/>
            <a:ahLst/>
            <a:cxnLst/>
            <a:rect l="l" t="t" r="r" b="b"/>
            <a:pathLst>
              <a:path w="1939588" h="1939588">
                <a:moveTo>
                  <a:pt x="0" y="0"/>
                </a:moveTo>
                <a:lnTo>
                  <a:pt x="1939588" y="0"/>
                </a:lnTo>
                <a:lnTo>
                  <a:pt x="1939588" y="1939588"/>
                </a:lnTo>
                <a:lnTo>
                  <a:pt x="0" y="1939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95" b="-2995"/>
            </a:stretch>
          </a:blipFill>
        </p:spPr>
      </p:sp>
      <p:sp>
        <p:nvSpPr>
          <p:cNvPr id="26" name="Oval 25"/>
          <p:cNvSpPr/>
          <p:nvPr/>
        </p:nvSpPr>
        <p:spPr>
          <a:xfrm>
            <a:off x="-109676" y="919666"/>
            <a:ext cx="3893399" cy="458869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-92467" y="2658487"/>
            <a:ext cx="3894390" cy="555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1" spc="37" dirty="0" smtClean="0">
                <a:solidFill>
                  <a:schemeClr val="accent2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Recommendation</a:t>
            </a:r>
            <a:endParaRPr lang="en-US" sz="3200" b="1" spc="37" dirty="0">
              <a:solidFill>
                <a:schemeClr val="accent2">
                  <a:lumMod val="50000"/>
                </a:schemeClr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130586" y="6421693"/>
            <a:ext cx="2521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www.wavefoundationbd.org</a:t>
            </a:r>
          </a:p>
        </p:txBody>
      </p:sp>
      <p:sp>
        <p:nvSpPr>
          <p:cNvPr id="6" name="AutoShape 2" descr="Citizen participation concept ic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" descr="Citizen Consultation Stock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17359" t="13743" r="19164" b="16874"/>
          <a:stretch/>
        </p:blipFill>
        <p:spPr>
          <a:xfrm>
            <a:off x="4030006" y="3519116"/>
            <a:ext cx="1255167" cy="1118464"/>
          </a:xfrm>
          <a:prstGeom prst="rect">
            <a:avLst/>
          </a:prstGeom>
          <a:blipFill>
            <a:blip r:embed="rId2"/>
            <a:stretch>
              <a:fillRect t="-2995" b="-2995"/>
            </a:stretch>
          </a:blipFill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13031" t="13641" r="9971" b="18700"/>
          <a:stretch/>
        </p:blipFill>
        <p:spPr>
          <a:xfrm>
            <a:off x="3012412" y="228557"/>
            <a:ext cx="1337911" cy="1193532"/>
          </a:xfrm>
          <a:prstGeom prst="rect">
            <a:avLst/>
          </a:prstGeom>
        </p:spPr>
      </p:pic>
      <p:grpSp>
        <p:nvGrpSpPr>
          <p:cNvPr id="31" name="Group 11"/>
          <p:cNvGrpSpPr/>
          <p:nvPr/>
        </p:nvGrpSpPr>
        <p:grpSpPr>
          <a:xfrm>
            <a:off x="3296712" y="4639819"/>
            <a:ext cx="2222188" cy="2058873"/>
            <a:chOff x="0" y="0"/>
            <a:chExt cx="3035634" cy="3035634"/>
          </a:xfrm>
        </p:grpSpPr>
        <p:sp>
          <p:nvSpPr>
            <p:cNvPr id="32" name="Freeform 12"/>
            <p:cNvSpPr/>
            <p:nvPr/>
          </p:nvSpPr>
          <p:spPr>
            <a:xfrm>
              <a:off x="76200" y="76200"/>
              <a:ext cx="2883281" cy="2883281"/>
            </a:xfrm>
            <a:custGeom>
              <a:avLst/>
              <a:gdLst/>
              <a:ahLst/>
              <a:cxnLst/>
              <a:rect l="l" t="t" r="r" b="b"/>
              <a:pathLst>
                <a:path w="2883281" h="2883281">
                  <a:moveTo>
                    <a:pt x="0" y="1441577"/>
                  </a:moveTo>
                  <a:cubicBezTo>
                    <a:pt x="0" y="645414"/>
                    <a:pt x="645414" y="0"/>
                    <a:pt x="1441577" y="0"/>
                  </a:cubicBezTo>
                  <a:cubicBezTo>
                    <a:pt x="2237740" y="0"/>
                    <a:pt x="2883281" y="645414"/>
                    <a:pt x="2883281" y="1441577"/>
                  </a:cubicBezTo>
                  <a:cubicBezTo>
                    <a:pt x="2883281" y="2237740"/>
                    <a:pt x="2237740" y="2883281"/>
                    <a:pt x="1441577" y="2883281"/>
                  </a:cubicBezTo>
                  <a:cubicBezTo>
                    <a:pt x="645414" y="2883281"/>
                    <a:pt x="0" y="2237740"/>
                    <a:pt x="0" y="14415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13"/>
            <p:cNvSpPr/>
            <p:nvPr/>
          </p:nvSpPr>
          <p:spPr>
            <a:xfrm>
              <a:off x="0" y="0"/>
              <a:ext cx="3035554" cy="3035681"/>
            </a:xfrm>
            <a:custGeom>
              <a:avLst/>
              <a:gdLst/>
              <a:ahLst/>
              <a:cxnLst/>
              <a:rect l="l" t="t" r="r" b="b"/>
              <a:pathLst>
                <a:path w="3035554" h="3035681">
                  <a:moveTo>
                    <a:pt x="0" y="1517777"/>
                  </a:moveTo>
                  <a:cubicBezTo>
                    <a:pt x="0" y="679577"/>
                    <a:pt x="679577" y="0"/>
                    <a:pt x="1517777" y="0"/>
                  </a:cubicBezTo>
                  <a:lnTo>
                    <a:pt x="1517777" y="76200"/>
                  </a:lnTo>
                  <a:lnTo>
                    <a:pt x="1517777" y="0"/>
                  </a:lnTo>
                  <a:cubicBezTo>
                    <a:pt x="2356104" y="0"/>
                    <a:pt x="3035554" y="679577"/>
                    <a:pt x="3035554" y="1517777"/>
                  </a:cubicBezTo>
                  <a:lnTo>
                    <a:pt x="2959354" y="1517777"/>
                  </a:lnTo>
                  <a:lnTo>
                    <a:pt x="3035554" y="1517777"/>
                  </a:lnTo>
                  <a:cubicBezTo>
                    <a:pt x="3035554" y="2356104"/>
                    <a:pt x="2355977" y="3035554"/>
                    <a:pt x="1517777" y="3035554"/>
                  </a:cubicBezTo>
                  <a:lnTo>
                    <a:pt x="1517777" y="2959354"/>
                  </a:lnTo>
                  <a:lnTo>
                    <a:pt x="1517777" y="3035554"/>
                  </a:lnTo>
                  <a:cubicBezTo>
                    <a:pt x="679577" y="3035681"/>
                    <a:pt x="0" y="2356104"/>
                    <a:pt x="0" y="1517777"/>
                  </a:cubicBezTo>
                  <a:lnTo>
                    <a:pt x="76200" y="1517777"/>
                  </a:lnTo>
                  <a:lnTo>
                    <a:pt x="152400" y="1517777"/>
                  </a:lnTo>
                  <a:lnTo>
                    <a:pt x="76200" y="1517777"/>
                  </a:lnTo>
                  <a:lnTo>
                    <a:pt x="0" y="1517777"/>
                  </a:lnTo>
                  <a:moveTo>
                    <a:pt x="152400" y="1517777"/>
                  </a:moveTo>
                  <a:cubicBezTo>
                    <a:pt x="152400" y="1559814"/>
                    <a:pt x="118237" y="1593977"/>
                    <a:pt x="76200" y="1593977"/>
                  </a:cubicBezTo>
                  <a:cubicBezTo>
                    <a:pt x="34163" y="1593977"/>
                    <a:pt x="0" y="1559814"/>
                    <a:pt x="0" y="1517777"/>
                  </a:cubicBezTo>
                  <a:cubicBezTo>
                    <a:pt x="0" y="1475740"/>
                    <a:pt x="34163" y="1441577"/>
                    <a:pt x="76200" y="1441577"/>
                  </a:cubicBezTo>
                  <a:cubicBezTo>
                    <a:pt x="118237" y="1441577"/>
                    <a:pt x="152400" y="1475740"/>
                    <a:pt x="152400" y="1517777"/>
                  </a:cubicBezTo>
                  <a:cubicBezTo>
                    <a:pt x="152400" y="2271903"/>
                    <a:pt x="763778" y="2883154"/>
                    <a:pt x="1517777" y="2883154"/>
                  </a:cubicBezTo>
                  <a:cubicBezTo>
                    <a:pt x="2271776" y="2883154"/>
                    <a:pt x="2883154" y="2271776"/>
                    <a:pt x="2883154" y="1517777"/>
                  </a:cubicBezTo>
                  <a:cubicBezTo>
                    <a:pt x="2883154" y="763778"/>
                    <a:pt x="2271903" y="152400"/>
                    <a:pt x="1517777" y="152400"/>
                  </a:cubicBezTo>
                  <a:lnTo>
                    <a:pt x="1517777" y="76200"/>
                  </a:lnTo>
                  <a:lnTo>
                    <a:pt x="1517777" y="152400"/>
                  </a:lnTo>
                  <a:cubicBezTo>
                    <a:pt x="763778" y="152400"/>
                    <a:pt x="152400" y="763778"/>
                    <a:pt x="152400" y="1517777"/>
                  </a:cubicBezTo>
                  <a:close/>
                </a:path>
              </a:pathLst>
            </a:custGeom>
            <a:solidFill>
              <a:srgbClr val="0C7A3E"/>
            </a:solidFill>
          </p:spPr>
        </p:sp>
      </p:grpSp>
      <p:sp>
        <p:nvSpPr>
          <p:cNvPr id="34" name="Rectangle 33"/>
          <p:cNvSpPr/>
          <p:nvPr/>
        </p:nvSpPr>
        <p:spPr>
          <a:xfrm>
            <a:off x="5377733" y="5124319"/>
            <a:ext cx="6750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Strengthening Civil Society Organizations and Community Engagement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813" y="4998343"/>
            <a:ext cx="1269443" cy="126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8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157677"/>
            <a:ext cx="11312769" cy="65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>
          <a:extLst>
            <a:ext uri="{FF2B5EF4-FFF2-40B4-BE49-F238E27FC236}">
              <a16:creationId xmlns:a16="http://schemas.microsoft.com/office/drawing/2014/main" xmlns="" id="{ECD3F30E-E26A-3BB3-973F-D5E47523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3" y="168523"/>
            <a:ext cx="11399097" cy="64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226</Words>
  <Application>Microsoft Office PowerPoint</Application>
  <PresentationFormat>Widescreen</PresentationFormat>
  <Paragraphs>47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Albert Sans</vt:lpstr>
      <vt:lpstr>Aptos</vt:lpstr>
      <vt:lpstr>Arial</vt:lpstr>
      <vt:lpstr>Arial Black</vt:lpstr>
      <vt:lpstr>Arial Bold</vt:lpstr>
      <vt:lpstr>Calibri</vt:lpstr>
      <vt:lpstr>Calibri Light</vt:lpstr>
      <vt:lpstr>Poppins</vt:lpstr>
      <vt:lpstr>SutonnyMJ</vt:lpstr>
      <vt:lpstr>SutonnyOMJ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 SHAWON</dc:creator>
  <cp:lastModifiedBy>Microsoft account</cp:lastModifiedBy>
  <cp:revision>647</cp:revision>
  <cp:lastPrinted>2024-12-24T04:08:20Z</cp:lastPrinted>
  <dcterms:created xsi:type="dcterms:W3CDTF">2021-10-25T07:20:47Z</dcterms:created>
  <dcterms:modified xsi:type="dcterms:W3CDTF">2025-01-12T09:26:48Z</dcterms:modified>
</cp:coreProperties>
</file>